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4" r:id="rId4"/>
    <p:sldId id="267" r:id="rId5"/>
    <p:sldId id="266" r:id="rId6"/>
    <p:sldId id="265" r:id="rId7"/>
    <p:sldId id="263" r:id="rId8"/>
  </p:sldIdLst>
  <p:sldSz cx="18288000" cy="10287000"/>
  <p:notesSz cx="10287000" cy="18288000"/>
  <p:embeddedFontLst>
    <p:embeddedFont>
      <p:font typeface="KoPub돋움체 Bold" panose="00000800000000000000" pitchFamily="2" charset="-127"/>
      <p:bold r:id="rId10"/>
    </p:embeddedFont>
    <p:embeddedFont>
      <p:font typeface="KoPub돋움체 Medium" panose="00000600000000000000" pitchFamily="2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567"/>
    <a:srgbClr val="142234"/>
    <a:srgbClr val="B8E9FF"/>
    <a:srgbClr val="E1F7FF"/>
    <a:srgbClr val="FFFFFF"/>
    <a:srgbClr val="333333"/>
    <a:srgbClr val="1D76B2"/>
    <a:srgbClr val="192830"/>
    <a:srgbClr val="F3F3F3"/>
    <a:srgbClr val="1E3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8" autoAdjust="0"/>
    <p:restoredTop sz="94660"/>
  </p:normalViewPr>
  <p:slideViewPr>
    <p:cSldViewPr>
      <p:cViewPr>
        <p:scale>
          <a:sx n="75" d="100"/>
          <a:sy n="75" d="100"/>
        </p:scale>
        <p:origin x="92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903E0-81EE-48D5-9C4A-37B9B46F239C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6101E-33E1-4CFA-8EDA-42035FE02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0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6101E-33E1-4CFA-8EDA-42035FE02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6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6101E-33E1-4CFA-8EDA-42035FE02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03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6101E-33E1-4CFA-8EDA-42035FE02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1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github.com/Team-Neighborhood/I-want-to-study-Data-Scien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blog.naver.com/hyundai-autoever/22297487122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B3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295238" y="1409701"/>
            <a:ext cx="13411362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dirty="0"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Bold" pitchFamily="34" charset="0"/>
              </a:rPr>
              <a:t>2023 AADT TEAM </a:t>
            </a:r>
            <a:r>
              <a:rPr lang="en-US" sz="9600" dirty="0"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Bold" pitchFamily="34" charset="0"/>
              </a:rPr>
              <a:t>AIU</a:t>
            </a:r>
            <a:endParaRPr lang="en-US" sz="10000" dirty="0"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Noto Sans CJK KR Bold" pitchFamily="34" charset="0"/>
            </a:endParaRPr>
          </a:p>
          <a:p>
            <a:r>
              <a:rPr lang="en-US" sz="10000" b="1" dirty="0">
                <a:solidFill>
                  <a:srgbClr val="B8E9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Bold" pitchFamily="34" charset="0"/>
              </a:rPr>
              <a:t>ORIENTATION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1600" y="4533900"/>
            <a:ext cx="952516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아주대학교 </a:t>
            </a:r>
            <a:r>
              <a:rPr lang="en-US" sz="3000" kern="0" spc="2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교통시스템공학과</a:t>
            </a:r>
            <a:r>
              <a:rPr lang="en-US" sz="3000" kern="0" spc="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 AADT</a:t>
            </a:r>
            <a:r>
              <a:rPr lang="ko-KR" altLang="en-US" sz="3000" kern="0" spc="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 </a:t>
            </a:r>
            <a:r>
              <a:rPr lang="en-US" altLang="ko-KR" sz="3000" kern="0" spc="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1</a:t>
            </a:r>
            <a:r>
              <a:rPr lang="ko-KR" altLang="en-US" sz="3000" kern="0" spc="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팀 </a:t>
            </a:r>
            <a:r>
              <a:rPr lang="en-US" altLang="ko-KR" sz="3000" kern="0" spc="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AIU(</a:t>
            </a:r>
            <a:r>
              <a:rPr lang="ko-KR" altLang="en-US" sz="3000" kern="0" spc="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아이유</a:t>
            </a:r>
            <a:r>
              <a:rPr lang="en-US" altLang="ko-KR" sz="3000" kern="0" spc="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)</a:t>
            </a:r>
          </a:p>
        </p:txBody>
      </p:sp>
      <p:pic>
        <p:nvPicPr>
          <p:cNvPr id="15" name="그림 14" descr="텍스트, 표지판, 테이블웨어, 클립아트이(가) 표시된 사진&#10;&#10;자동 생성된 설명">
            <a:extLst>
              <a:ext uri="{FF2B5EF4-FFF2-40B4-BE49-F238E27FC236}">
                <a16:creationId xmlns:a16="http://schemas.microsoft.com/office/drawing/2014/main" id="{C0E324FA-9AA5-A98A-2A4A-6415B0C38C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8420100"/>
            <a:ext cx="2311334" cy="1421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A257F0-A774-C550-147F-3FC18094F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656" y="8446008"/>
            <a:ext cx="1829823" cy="13268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B0C66E-A66B-3C57-86C1-9F4DA63E2682}"/>
              </a:ext>
            </a:extLst>
          </p:cNvPr>
          <p:cNvSpPr txBox="1"/>
          <p:nvPr/>
        </p:nvSpPr>
        <p:spPr>
          <a:xfrm>
            <a:off x="1400172" y="5124390"/>
            <a:ext cx="6981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노치우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백승훈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이현성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김정엽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신민제</a:t>
            </a:r>
            <a:endParaRPr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A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476" y="2984507"/>
            <a:ext cx="11334801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800" dirty="0">
                <a:solidFill>
                  <a:srgbClr val="2B356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Bold" pitchFamily="34" charset="0"/>
              </a:rPr>
              <a:t>CONTENTS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0267" y="7211080"/>
            <a:ext cx="37175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2B3567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Noto Sans CJK KR Black" pitchFamily="34" charset="0"/>
              </a:rPr>
              <a:t>Introduction of Mento</a:t>
            </a:r>
            <a:endParaRPr lang="en-US" altLang="ko-KR" sz="2800" dirty="0">
              <a:solidFill>
                <a:srgbClr val="2B3567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Noto Sans CJK KR Black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0267" y="6878791"/>
            <a:ext cx="23934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18A8F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Noto Sans CJK KR Bold" pitchFamily="34" charset="0"/>
              </a:rPr>
              <a:t>CHAPTER 1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10030" y="7211080"/>
            <a:ext cx="1523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2B3567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Noto Sans CJK KR Black" pitchFamily="34" charset="0"/>
              </a:rPr>
              <a:t>Portfolio</a:t>
            </a:r>
            <a:endParaRPr 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10029" y="6878790"/>
            <a:ext cx="23934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18A8F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Noto Sans CJK KR Bold" pitchFamily="34" charset="0"/>
              </a:rPr>
              <a:t>CHAPTER 2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20428" y="7211080"/>
            <a:ext cx="28458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2B3567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Noto Sans CJK KR Black" pitchFamily="34" charset="0"/>
              </a:rPr>
              <a:t>Study</a:t>
            </a:r>
            <a:endParaRPr 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20400" y="6878790"/>
            <a:ext cx="357609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18A8F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Noto Sans CJK KR Bold" pitchFamily="34" charset="0"/>
              </a:rPr>
              <a:t>CHAPTER 3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0938523" y="7737833"/>
            <a:ext cx="1440000" cy="28128"/>
            <a:chOff x="12073857" y="7737833"/>
            <a:chExt cx="2956839" cy="281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3857" y="7737833"/>
              <a:ext cx="2956839" cy="28128"/>
            </a:xfrm>
            <a:prstGeom prst="rect">
              <a:avLst/>
            </a:prstGeom>
          </p:spPr>
        </p:pic>
      </p:grpSp>
      <p:grpSp>
        <p:nvGrpSpPr>
          <p:cNvPr id="10" name="그룹 1005">
            <a:extLst>
              <a:ext uri="{FF2B5EF4-FFF2-40B4-BE49-F238E27FC236}">
                <a16:creationId xmlns:a16="http://schemas.microsoft.com/office/drawing/2014/main" id="{26EC0BC2-1EF7-4BD9-E996-53C0ACDB89CA}"/>
              </a:ext>
            </a:extLst>
          </p:cNvPr>
          <p:cNvGrpSpPr/>
          <p:nvPr/>
        </p:nvGrpSpPr>
        <p:grpSpPr>
          <a:xfrm>
            <a:off x="7289581" y="7737833"/>
            <a:ext cx="1980000" cy="28128"/>
            <a:chOff x="12073857" y="7737833"/>
            <a:chExt cx="2956839" cy="28128"/>
          </a:xfrm>
        </p:grpSpPr>
        <p:pic>
          <p:nvPicPr>
            <p:cNvPr id="12" name="Object 26">
              <a:extLst>
                <a:ext uri="{FF2B5EF4-FFF2-40B4-BE49-F238E27FC236}">
                  <a16:creationId xmlns:a16="http://schemas.microsoft.com/office/drawing/2014/main" id="{D39C82E8-CA2C-E393-3D4C-E5DD0F16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3857" y="7737833"/>
              <a:ext cx="2956839" cy="28128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CF7A2742-6673-50E0-A8AB-442EC6EA602A}"/>
              </a:ext>
            </a:extLst>
          </p:cNvPr>
          <p:cNvGrpSpPr/>
          <p:nvPr/>
        </p:nvGrpSpPr>
        <p:grpSpPr>
          <a:xfrm>
            <a:off x="1615160" y="7734300"/>
            <a:ext cx="3960000" cy="28128"/>
            <a:chOff x="12073857" y="7737833"/>
            <a:chExt cx="2956839" cy="28128"/>
          </a:xfrm>
        </p:grpSpPr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77CF6CED-3E34-35DE-8DB9-E842A98C5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3857" y="7737833"/>
              <a:ext cx="2956839" cy="28128"/>
            </a:xfrm>
            <a:prstGeom prst="rect">
              <a:avLst/>
            </a:prstGeom>
          </p:spPr>
        </p:pic>
      </p:grpSp>
      <p:sp>
        <p:nvSpPr>
          <p:cNvPr id="4" name="Object 23">
            <a:extLst>
              <a:ext uri="{FF2B5EF4-FFF2-40B4-BE49-F238E27FC236}">
                <a16:creationId xmlns:a16="http://schemas.microsoft.com/office/drawing/2014/main" id="{1E25185D-52F9-CF52-9E1A-81DA2C144073}"/>
              </a:ext>
            </a:extLst>
          </p:cNvPr>
          <p:cNvSpPr txBox="1"/>
          <p:nvPr/>
        </p:nvSpPr>
        <p:spPr>
          <a:xfrm>
            <a:off x="14159322" y="7211080"/>
            <a:ext cx="28458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2B3567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Noto Sans CJK KR Black" pitchFamily="34" charset="0"/>
              </a:rPr>
              <a:t>AI Issue</a:t>
            </a:r>
            <a:endParaRPr 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Object 25">
            <a:extLst>
              <a:ext uri="{FF2B5EF4-FFF2-40B4-BE49-F238E27FC236}">
                <a16:creationId xmlns:a16="http://schemas.microsoft.com/office/drawing/2014/main" id="{A3553D28-EE54-6E49-A374-AE5408BA1856}"/>
              </a:ext>
            </a:extLst>
          </p:cNvPr>
          <p:cNvSpPr txBox="1"/>
          <p:nvPr/>
        </p:nvSpPr>
        <p:spPr>
          <a:xfrm>
            <a:off x="14159294" y="6878790"/>
            <a:ext cx="357609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18A8F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Noto Sans CJK KR Bold" pitchFamily="34" charset="0"/>
              </a:rPr>
              <a:t>CHAPTER 4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6" name="그룹 1005">
            <a:extLst>
              <a:ext uri="{FF2B5EF4-FFF2-40B4-BE49-F238E27FC236}">
                <a16:creationId xmlns:a16="http://schemas.microsoft.com/office/drawing/2014/main" id="{5A409480-85C0-EFE5-9B17-F02235D20F13}"/>
              </a:ext>
            </a:extLst>
          </p:cNvPr>
          <p:cNvGrpSpPr/>
          <p:nvPr/>
        </p:nvGrpSpPr>
        <p:grpSpPr>
          <a:xfrm>
            <a:off x="14277417" y="7737833"/>
            <a:ext cx="1800000" cy="28128"/>
            <a:chOff x="12073857" y="7737833"/>
            <a:chExt cx="2956839" cy="28128"/>
          </a:xfrm>
        </p:grpSpPr>
        <p:pic>
          <p:nvPicPr>
            <p:cNvPr id="7" name="Object 26">
              <a:extLst>
                <a:ext uri="{FF2B5EF4-FFF2-40B4-BE49-F238E27FC236}">
                  <a16:creationId xmlns:a16="http://schemas.microsoft.com/office/drawing/2014/main" id="{475E804D-4EA1-8CA0-A494-40668F53B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3857" y="7737833"/>
              <a:ext cx="2956839" cy="28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763E91-5BE9-DBE2-4F22-EE90DB7EAE27}"/>
              </a:ext>
            </a:extLst>
          </p:cNvPr>
          <p:cNvGrpSpPr/>
          <p:nvPr/>
        </p:nvGrpSpPr>
        <p:grpSpPr>
          <a:xfrm>
            <a:off x="0" y="0"/>
            <a:ext cx="18290986" cy="2705100"/>
            <a:chOff x="0" y="0"/>
            <a:chExt cx="18290986" cy="27051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15C210-7C36-DA2A-D747-CB84D6D2516A}"/>
                </a:ext>
              </a:extLst>
            </p:cNvPr>
            <p:cNvSpPr/>
            <p:nvPr/>
          </p:nvSpPr>
          <p:spPr>
            <a:xfrm>
              <a:off x="0" y="0"/>
              <a:ext cx="18288000" cy="26639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E5BE803-8AEB-EC80-476F-70E47074B00A}"/>
                </a:ext>
              </a:extLst>
            </p:cNvPr>
            <p:cNvSpPr/>
            <p:nvPr/>
          </p:nvSpPr>
          <p:spPr>
            <a:xfrm>
              <a:off x="2986" y="2669100"/>
              <a:ext cx="18288000" cy="36000"/>
            </a:xfrm>
            <a:prstGeom prst="rect">
              <a:avLst/>
            </a:prstGeom>
            <a:solidFill>
              <a:srgbClr val="2B3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D2D8390-9525-8364-3591-280C4129C885}"/>
              </a:ext>
            </a:extLst>
          </p:cNvPr>
          <p:cNvGrpSpPr/>
          <p:nvPr/>
        </p:nvGrpSpPr>
        <p:grpSpPr>
          <a:xfrm>
            <a:off x="600511" y="571182"/>
            <a:ext cx="9570164" cy="1655614"/>
            <a:chOff x="600511" y="571182"/>
            <a:chExt cx="9570164" cy="1655614"/>
          </a:xfrm>
        </p:grpSpPr>
        <p:sp>
          <p:nvSpPr>
            <p:cNvPr id="15" name="Object 15"/>
            <p:cNvSpPr txBox="1"/>
            <p:nvPr/>
          </p:nvSpPr>
          <p:spPr>
            <a:xfrm>
              <a:off x="600511" y="571182"/>
              <a:ext cx="7057143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2023 AADT</a:t>
              </a:r>
              <a:endParaRPr 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09602" y="1257300"/>
              <a:ext cx="8512868" cy="9694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5700" dirty="0">
                  <a:solidFill>
                    <a:srgbClr val="2B356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Noto Sans CJK KR Bold" pitchFamily="34" charset="0"/>
                </a:rPr>
                <a:t>Introduction of Mento</a:t>
              </a:r>
              <a:endParaRPr lang="en-US" sz="5700" dirty="0">
                <a:solidFill>
                  <a:srgbClr val="2B356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Bold" pitchFamily="34" charset="0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609600" y="871091"/>
              <a:ext cx="9561075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900" kern="0" spc="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TEAM AIU ORIENTATION</a:t>
              </a:r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AC8773-D246-C950-C852-33F858A241B3}"/>
              </a:ext>
            </a:extLst>
          </p:cNvPr>
          <p:cNvSpPr txBox="1"/>
          <p:nvPr/>
        </p:nvSpPr>
        <p:spPr>
          <a:xfrm>
            <a:off x="685800" y="2974984"/>
            <a:ext cx="152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Mento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736F79-6027-3673-0000-1C04F8C0E80E}"/>
              </a:ext>
            </a:extLst>
          </p:cNvPr>
          <p:cNvSpPr txBox="1"/>
          <p:nvPr/>
        </p:nvSpPr>
        <p:spPr>
          <a:xfrm>
            <a:off x="9185183" y="298755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Portfolio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1A7A58-6F7E-0E60-7A61-E5F3EC77AA46}"/>
              </a:ext>
            </a:extLst>
          </p:cNvPr>
          <p:cNvSpPr/>
          <p:nvPr/>
        </p:nvSpPr>
        <p:spPr>
          <a:xfrm>
            <a:off x="9291272" y="3583616"/>
            <a:ext cx="8038387" cy="5979484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34351928-0DF7-5C2D-6752-AE3AEDA126AB}"/>
              </a:ext>
            </a:extLst>
          </p:cNvPr>
          <p:cNvSpPr/>
          <p:nvPr/>
        </p:nvSpPr>
        <p:spPr>
          <a:xfrm>
            <a:off x="2133600" y="3236594"/>
            <a:ext cx="6120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직사각형 968">
            <a:extLst>
              <a:ext uri="{FF2B5EF4-FFF2-40B4-BE49-F238E27FC236}">
                <a16:creationId xmlns:a16="http://schemas.microsoft.com/office/drawing/2014/main" id="{C8D37715-3876-BB9F-4F9C-CB45096A2CD5}"/>
              </a:ext>
            </a:extLst>
          </p:cNvPr>
          <p:cNvSpPr/>
          <p:nvPr/>
        </p:nvSpPr>
        <p:spPr>
          <a:xfrm>
            <a:off x="10820400" y="3236594"/>
            <a:ext cx="6480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0369FA-33EA-E29B-63BB-E209A6CFC964}"/>
              </a:ext>
            </a:extLst>
          </p:cNvPr>
          <p:cNvSpPr/>
          <p:nvPr/>
        </p:nvSpPr>
        <p:spPr>
          <a:xfrm>
            <a:off x="752360" y="3619500"/>
            <a:ext cx="7496160" cy="5979484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4BAE94-0D3C-45FB-8DF5-5BA2DC69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809" y="3272594"/>
            <a:ext cx="3884324" cy="38843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F3292EB-748B-3FEA-5925-894066A26F83}"/>
              </a:ext>
            </a:extLst>
          </p:cNvPr>
          <p:cNvSpPr/>
          <p:nvPr/>
        </p:nvSpPr>
        <p:spPr>
          <a:xfrm>
            <a:off x="2667000" y="3855780"/>
            <a:ext cx="5259943" cy="20857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34B06-3FEE-49F9-2916-90A4E2204791}"/>
              </a:ext>
            </a:extLst>
          </p:cNvPr>
          <p:cNvSpPr txBox="1"/>
          <p:nvPr/>
        </p:nvSpPr>
        <p:spPr>
          <a:xfrm>
            <a:off x="2797254" y="4000500"/>
            <a:ext cx="497514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이름 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노치우</a:t>
            </a:r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학년 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4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학년</a:t>
            </a:r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학번 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18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학번</a:t>
            </a:r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소속 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            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인턴 연구원</a:t>
            </a:r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F26166-3A62-1931-AD80-3FF3AC43D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5487103"/>
            <a:ext cx="1052518" cy="267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0E5B66-827C-CECE-EF6D-44C558AB2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3877219"/>
            <a:ext cx="5232226" cy="54415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48190E-E9EC-51D4-21B8-5A4B0CD01B94}"/>
              </a:ext>
            </a:extLst>
          </p:cNvPr>
          <p:cNvSpPr/>
          <p:nvPr/>
        </p:nvSpPr>
        <p:spPr>
          <a:xfrm>
            <a:off x="1066800" y="6169510"/>
            <a:ext cx="6860143" cy="301259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D9D842-F6C0-3C3C-7AAE-811E7215A515}"/>
              </a:ext>
            </a:extLst>
          </p:cNvPr>
          <p:cNvGrpSpPr/>
          <p:nvPr/>
        </p:nvGrpSpPr>
        <p:grpSpPr>
          <a:xfrm>
            <a:off x="1295400" y="6548925"/>
            <a:ext cx="6477000" cy="2253759"/>
            <a:chOff x="1295400" y="6314231"/>
            <a:chExt cx="6477000" cy="22537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48104E-7311-FA4A-53F2-0EF9AF3734A1}"/>
                </a:ext>
              </a:extLst>
            </p:cNvPr>
            <p:cNvSpPr txBox="1"/>
            <p:nvPr/>
          </p:nvSpPr>
          <p:spPr>
            <a:xfrm>
              <a:off x="1295400" y="6314231"/>
              <a:ext cx="6477000" cy="2253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2018.03 ~ : </a:t>
              </a:r>
              <a:r>
                <a:rPr lang="ko-KR" altLang="en-US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아주대학교 교통시스템공학과 재학</a:t>
              </a:r>
              <a:endPara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2021.03~06 :                 </a:t>
              </a:r>
              <a:r>
                <a:rPr lang="ko-KR" altLang="en-US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인턴</a:t>
              </a:r>
              <a:endPara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2022.07~08 : </a:t>
              </a:r>
              <a:r>
                <a:rPr lang="ko-KR" altLang="en-US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                       인턴</a:t>
              </a:r>
              <a:endPara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2022.09 ~ :                </a:t>
              </a:r>
              <a:r>
                <a:rPr lang="ko-KR" altLang="en-US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인턴 연구원</a:t>
              </a:r>
              <a:endPara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pic>
          <p:nvPicPr>
            <p:cNvPr id="20" name="그림 258">
              <a:extLst>
                <a:ext uri="{FF2B5EF4-FFF2-40B4-BE49-F238E27FC236}">
                  <a16:creationId xmlns:a16="http://schemas.microsoft.com/office/drawing/2014/main" id="{C4FCDDC4-E7CE-3064-571F-FA9B60B5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120" y="7051042"/>
              <a:ext cx="1197750" cy="377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4A8CFC4-9FC6-F450-3BC0-B58478ED44BC}"/>
                </a:ext>
              </a:extLst>
            </p:cNvPr>
            <p:cNvGrpSpPr/>
            <p:nvPr/>
          </p:nvGrpSpPr>
          <p:grpSpPr>
            <a:xfrm>
              <a:off x="3373120" y="7619499"/>
              <a:ext cx="1960880" cy="413512"/>
              <a:chOff x="3415990" y="7742305"/>
              <a:chExt cx="3227156" cy="577947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427B10B-7ED5-2889-88B0-577550F0D0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71050" b="-15523"/>
              <a:stretch/>
            </p:blipFill>
            <p:spPr>
              <a:xfrm>
                <a:off x="3415990" y="7805378"/>
                <a:ext cx="412519" cy="416750"/>
              </a:xfrm>
              <a:prstGeom prst="rect">
                <a:avLst/>
              </a:prstGeom>
            </p:spPr>
          </p:pic>
          <p:pic>
            <p:nvPicPr>
              <p:cNvPr id="26" name="그림 25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F0832B2D-8620-170F-4555-51AA26D981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63" t="60695"/>
              <a:stretch/>
            </p:blipFill>
            <p:spPr>
              <a:xfrm>
                <a:off x="4876799" y="7742305"/>
                <a:ext cx="1766347" cy="391415"/>
              </a:xfrm>
              <a:prstGeom prst="rect">
                <a:avLst/>
              </a:prstGeom>
            </p:spPr>
          </p:pic>
          <p:pic>
            <p:nvPicPr>
              <p:cNvPr id="27" name="그림 2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0F9E193A-F375-7A3B-B1C7-4085F79FF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696" r="61479" b="-18760"/>
              <a:stretch/>
            </p:blipFill>
            <p:spPr>
              <a:xfrm>
                <a:off x="3828100" y="7753919"/>
                <a:ext cx="1079434" cy="566333"/>
              </a:xfrm>
              <a:prstGeom prst="rect">
                <a:avLst/>
              </a:prstGeom>
            </p:spPr>
          </p:pic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C064246-8BA9-3BFB-B4B3-EBDA9F13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62986" y="8185653"/>
              <a:ext cx="1197749" cy="304553"/>
            </a:xfrm>
            <a:prstGeom prst="rect">
              <a:avLst/>
            </a:prstGeom>
          </p:spPr>
        </p:pic>
      </p:grpSp>
      <p:pic>
        <p:nvPicPr>
          <p:cNvPr id="48" name="그림 47" descr="텍스트, 표지판, 테이블웨어, 클립아트이(가) 표시된 사진&#10;&#10;자동 생성된 설명">
            <a:extLst>
              <a:ext uri="{FF2B5EF4-FFF2-40B4-BE49-F238E27FC236}">
                <a16:creationId xmlns:a16="http://schemas.microsoft.com/office/drawing/2014/main" id="{F5892B9A-C31D-3D9A-6CDB-23B697DFC63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556343"/>
            <a:ext cx="1556259" cy="9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FF202220-6E62-6DD5-C286-127D2638430A}"/>
              </a:ext>
            </a:extLst>
          </p:cNvPr>
          <p:cNvGrpSpPr/>
          <p:nvPr/>
        </p:nvGrpSpPr>
        <p:grpSpPr>
          <a:xfrm>
            <a:off x="0" y="0"/>
            <a:ext cx="18290986" cy="2705100"/>
            <a:chOff x="0" y="0"/>
            <a:chExt cx="18290986" cy="270510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CDB04B-9FB5-EFB8-558D-2B7279452470}"/>
                </a:ext>
              </a:extLst>
            </p:cNvPr>
            <p:cNvSpPr/>
            <p:nvPr/>
          </p:nvSpPr>
          <p:spPr>
            <a:xfrm>
              <a:off x="0" y="0"/>
              <a:ext cx="18288000" cy="26639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918DC4C-04AF-91C1-CD6C-FB28023914F5}"/>
                </a:ext>
              </a:extLst>
            </p:cNvPr>
            <p:cNvSpPr/>
            <p:nvPr/>
          </p:nvSpPr>
          <p:spPr>
            <a:xfrm>
              <a:off x="2986" y="2669100"/>
              <a:ext cx="18288000" cy="36000"/>
            </a:xfrm>
            <a:prstGeom prst="rect">
              <a:avLst/>
            </a:prstGeom>
            <a:solidFill>
              <a:srgbClr val="2B3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750500-CC67-EC5C-38E2-778109942AF0}"/>
              </a:ext>
            </a:extLst>
          </p:cNvPr>
          <p:cNvGrpSpPr/>
          <p:nvPr/>
        </p:nvGrpSpPr>
        <p:grpSpPr>
          <a:xfrm>
            <a:off x="600511" y="571182"/>
            <a:ext cx="9570164" cy="1655614"/>
            <a:chOff x="600511" y="571182"/>
            <a:chExt cx="9570164" cy="1655614"/>
          </a:xfrm>
        </p:grpSpPr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7C320F11-C9D7-C76A-1603-F251730E6E16}"/>
                </a:ext>
              </a:extLst>
            </p:cNvPr>
            <p:cNvSpPr txBox="1"/>
            <p:nvPr/>
          </p:nvSpPr>
          <p:spPr>
            <a:xfrm>
              <a:off x="600511" y="571182"/>
              <a:ext cx="7057143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2023 AADT</a:t>
              </a:r>
              <a:endParaRPr 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Object 31">
              <a:extLst>
                <a:ext uri="{FF2B5EF4-FFF2-40B4-BE49-F238E27FC236}">
                  <a16:creationId xmlns:a16="http://schemas.microsoft.com/office/drawing/2014/main" id="{69C96692-087A-752E-9363-AA28E7C0266F}"/>
                </a:ext>
              </a:extLst>
            </p:cNvPr>
            <p:cNvSpPr txBox="1"/>
            <p:nvPr/>
          </p:nvSpPr>
          <p:spPr>
            <a:xfrm>
              <a:off x="609602" y="1257300"/>
              <a:ext cx="8512868" cy="9694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700" dirty="0">
                  <a:solidFill>
                    <a:srgbClr val="2B356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Noto Sans CJK KR Bold" pitchFamily="34" charset="0"/>
                </a:rPr>
                <a:t>Portfolio</a:t>
              </a:r>
            </a:p>
          </p:txBody>
        </p:sp>
        <p:sp>
          <p:nvSpPr>
            <p:cNvPr id="8" name="Object 32">
              <a:extLst>
                <a:ext uri="{FF2B5EF4-FFF2-40B4-BE49-F238E27FC236}">
                  <a16:creationId xmlns:a16="http://schemas.microsoft.com/office/drawing/2014/main" id="{C91044C2-D18F-5B5C-F270-D7F8E3A7B89D}"/>
                </a:ext>
              </a:extLst>
            </p:cNvPr>
            <p:cNvSpPr txBox="1"/>
            <p:nvPr/>
          </p:nvSpPr>
          <p:spPr>
            <a:xfrm>
              <a:off x="609600" y="871091"/>
              <a:ext cx="9561075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900" kern="0" spc="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TEAM AIU ORIENTATION</a:t>
              </a:r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3E56B02-BEA0-A21E-8A45-2A0DE6A0D038}"/>
              </a:ext>
            </a:extLst>
          </p:cNvPr>
          <p:cNvSpPr txBox="1"/>
          <p:nvPr/>
        </p:nvSpPr>
        <p:spPr>
          <a:xfrm>
            <a:off x="685800" y="2974984"/>
            <a:ext cx="152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Notion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984E9-6F84-7FAE-210D-35B7442AC35C}"/>
              </a:ext>
            </a:extLst>
          </p:cNvPr>
          <p:cNvSpPr txBox="1"/>
          <p:nvPr/>
        </p:nvSpPr>
        <p:spPr>
          <a:xfrm>
            <a:off x="9220200" y="298755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37AC95-A6F6-250D-B63B-65C2AE15E719}"/>
              </a:ext>
            </a:extLst>
          </p:cNvPr>
          <p:cNvSpPr/>
          <p:nvPr/>
        </p:nvSpPr>
        <p:spPr>
          <a:xfrm>
            <a:off x="9335213" y="3598563"/>
            <a:ext cx="8038387" cy="5979484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E48FA6-2215-6F70-F096-56736BE73F07}"/>
              </a:ext>
            </a:extLst>
          </p:cNvPr>
          <p:cNvSpPr/>
          <p:nvPr/>
        </p:nvSpPr>
        <p:spPr>
          <a:xfrm>
            <a:off x="2133600" y="3236594"/>
            <a:ext cx="6120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ED3F93-E960-3FE8-C5C9-92B7476EA829}"/>
              </a:ext>
            </a:extLst>
          </p:cNvPr>
          <p:cNvSpPr/>
          <p:nvPr/>
        </p:nvSpPr>
        <p:spPr>
          <a:xfrm>
            <a:off x="10713600" y="3236594"/>
            <a:ext cx="6660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D7492B-A8C1-1EF4-06CD-2A8E23269699}"/>
              </a:ext>
            </a:extLst>
          </p:cNvPr>
          <p:cNvSpPr/>
          <p:nvPr/>
        </p:nvSpPr>
        <p:spPr>
          <a:xfrm>
            <a:off x="752360" y="3619500"/>
            <a:ext cx="7496160" cy="5979484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C5C95A4-0D57-BE47-1091-91EEC3AB4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999129"/>
            <a:ext cx="1383336" cy="14395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B4DA340-6AF7-2AF2-4244-6A27245EE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39" y="6374183"/>
            <a:ext cx="2819400" cy="29321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6F48E8F-7E58-EB35-5548-ACEB747E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999130"/>
            <a:ext cx="4014059" cy="53072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64AE858-7FAB-CDD7-12F9-A54C07C7438A}"/>
              </a:ext>
            </a:extLst>
          </p:cNvPr>
          <p:cNvSpPr txBox="1"/>
          <p:nvPr/>
        </p:nvSpPr>
        <p:spPr>
          <a:xfrm>
            <a:off x="1233482" y="5614216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나만의 홈페이지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01878CE-4C77-6A23-CE04-9651C96D3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356" y="5116738"/>
            <a:ext cx="7833128" cy="42991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4464029-48C8-DB24-2975-F76C48E14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00" y="3803485"/>
            <a:ext cx="1036200" cy="10362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951902F-839E-9FC2-4FD6-59B2755A4DC1}"/>
              </a:ext>
            </a:extLst>
          </p:cNvPr>
          <p:cNvSpPr txBox="1"/>
          <p:nvPr/>
        </p:nvSpPr>
        <p:spPr>
          <a:xfrm>
            <a:off x="10857777" y="4059975"/>
            <a:ext cx="6987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프로그래밍을 다루는 사람들의 기본 소양</a:t>
            </a:r>
          </a:p>
        </p:txBody>
      </p:sp>
      <p:pic>
        <p:nvPicPr>
          <p:cNvPr id="60" name="그림 59" descr="텍스트, 표지판, 테이블웨어, 클립아트이(가) 표시된 사진&#10;&#10;자동 생성된 설명">
            <a:extLst>
              <a:ext uri="{FF2B5EF4-FFF2-40B4-BE49-F238E27FC236}">
                <a16:creationId xmlns:a16="http://schemas.microsoft.com/office/drawing/2014/main" id="{10D79C1B-3835-E2E6-A152-D8294D443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556343"/>
            <a:ext cx="1556259" cy="9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3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22CE0D-F115-710F-5769-AFB60BCB2371}"/>
              </a:ext>
            </a:extLst>
          </p:cNvPr>
          <p:cNvGrpSpPr/>
          <p:nvPr/>
        </p:nvGrpSpPr>
        <p:grpSpPr>
          <a:xfrm>
            <a:off x="0" y="0"/>
            <a:ext cx="18290986" cy="2705100"/>
            <a:chOff x="0" y="0"/>
            <a:chExt cx="18290986" cy="27051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1E868A3-246C-E18A-190F-7E1886BFCD17}"/>
                </a:ext>
              </a:extLst>
            </p:cNvPr>
            <p:cNvSpPr/>
            <p:nvPr/>
          </p:nvSpPr>
          <p:spPr>
            <a:xfrm>
              <a:off x="0" y="0"/>
              <a:ext cx="18288000" cy="26639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18F6A4-E07F-A7F7-53E1-E494FCE458DF}"/>
                </a:ext>
              </a:extLst>
            </p:cNvPr>
            <p:cNvSpPr/>
            <p:nvPr/>
          </p:nvSpPr>
          <p:spPr>
            <a:xfrm>
              <a:off x="2986" y="2669100"/>
              <a:ext cx="18288000" cy="36000"/>
            </a:xfrm>
            <a:prstGeom prst="rect">
              <a:avLst/>
            </a:prstGeom>
            <a:solidFill>
              <a:srgbClr val="2B3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CD7449-0D6F-6B85-BAF3-A200E5879EBA}"/>
              </a:ext>
            </a:extLst>
          </p:cNvPr>
          <p:cNvSpPr/>
          <p:nvPr/>
        </p:nvSpPr>
        <p:spPr>
          <a:xfrm>
            <a:off x="9982200" y="3629442"/>
            <a:ext cx="7368000" cy="5979484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736F79-6027-3673-0000-1C04F8C0E80E}"/>
              </a:ext>
            </a:extLst>
          </p:cNvPr>
          <p:cNvSpPr txBox="1"/>
          <p:nvPr/>
        </p:nvSpPr>
        <p:spPr>
          <a:xfrm>
            <a:off x="762000" y="298755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Study Platform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69" name="직사각형 968">
            <a:extLst>
              <a:ext uri="{FF2B5EF4-FFF2-40B4-BE49-F238E27FC236}">
                <a16:creationId xmlns:a16="http://schemas.microsoft.com/office/drawing/2014/main" id="{C8D37715-3876-BB9F-4F9C-CB45096A2CD5}"/>
              </a:ext>
            </a:extLst>
          </p:cNvPr>
          <p:cNvSpPr/>
          <p:nvPr/>
        </p:nvSpPr>
        <p:spPr>
          <a:xfrm>
            <a:off x="3405000" y="3236594"/>
            <a:ext cx="5400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CA9B58-41DE-42F1-9AC8-10B7A91D2A68}"/>
              </a:ext>
            </a:extLst>
          </p:cNvPr>
          <p:cNvSpPr txBox="1"/>
          <p:nvPr/>
        </p:nvSpPr>
        <p:spPr>
          <a:xfrm>
            <a:off x="9906000" y="301029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Study Details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9338B8-BAD2-B80B-EE6C-90061E33F10A}"/>
              </a:ext>
            </a:extLst>
          </p:cNvPr>
          <p:cNvSpPr/>
          <p:nvPr/>
        </p:nvSpPr>
        <p:spPr>
          <a:xfrm>
            <a:off x="12268200" y="3235627"/>
            <a:ext cx="507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847BE6-DF22-9015-08F8-48B8DAA0E779}"/>
              </a:ext>
            </a:extLst>
          </p:cNvPr>
          <p:cNvSpPr txBox="1"/>
          <p:nvPr/>
        </p:nvSpPr>
        <p:spPr>
          <a:xfrm>
            <a:off x="10107030" y="3891332"/>
            <a:ext cx="7341873" cy="198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부스트코스</a:t>
            </a:r>
            <a:r>
              <a:rPr lang="ko-KR" altLang="en-US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    과제 리뷰와 </a:t>
            </a:r>
            <a:r>
              <a:rPr lang="en-US" altLang="ko-KR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 </a:t>
            </a:r>
            <a:r>
              <a:rPr lang="ko-KR" altLang="en-US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관련 이슈를 다룰 예정</a:t>
            </a:r>
            <a:endParaRPr lang="en-US" altLang="ko-KR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indent="540000">
              <a:lnSpc>
                <a:spcPct val="150000"/>
              </a:lnSpc>
            </a:pP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 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 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토 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이버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부스트코스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강의 수강 및 과제 수행</a:t>
            </a:r>
            <a:endParaRPr lang="en-US" altLang="ko-KR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indent="540000">
              <a:lnSpc>
                <a:spcPct val="150000"/>
              </a:lnSpc>
            </a:pP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 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매주 일요일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21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 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Google Meet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팀 스터디 진행</a:t>
            </a:r>
            <a:endParaRPr lang="en-US" altLang="ko-KR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indent="540000">
              <a:lnSpc>
                <a:spcPct val="150000"/>
              </a:lnSpc>
            </a:pP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  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=&gt; 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부스트코스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과제 토론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멘티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), AI 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관련 이슈 발표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멘토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pic>
        <p:nvPicPr>
          <p:cNvPr id="10" name="그림 9" descr="텍스트, 표지판, 테이블웨어, 클립아트이(가) 표시된 사진&#10;&#10;자동 생성된 설명">
            <a:extLst>
              <a:ext uri="{FF2B5EF4-FFF2-40B4-BE49-F238E27FC236}">
                <a16:creationId xmlns:a16="http://schemas.microsoft.com/office/drawing/2014/main" id="{C6A1E586-71A7-274F-B1E7-F84A999B8E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556343"/>
            <a:ext cx="1556259" cy="95693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47762B-A354-0E2C-1BEB-DF4FCDE8A49E}"/>
              </a:ext>
            </a:extLst>
          </p:cNvPr>
          <p:cNvGrpSpPr/>
          <p:nvPr/>
        </p:nvGrpSpPr>
        <p:grpSpPr>
          <a:xfrm>
            <a:off x="600511" y="571182"/>
            <a:ext cx="9570164" cy="1655614"/>
            <a:chOff x="600511" y="571182"/>
            <a:chExt cx="9570164" cy="1655614"/>
          </a:xfrm>
        </p:grpSpPr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56BC8737-1ADA-FBF0-4887-0FD65B35AF6C}"/>
                </a:ext>
              </a:extLst>
            </p:cNvPr>
            <p:cNvSpPr txBox="1"/>
            <p:nvPr/>
          </p:nvSpPr>
          <p:spPr>
            <a:xfrm>
              <a:off x="600511" y="571182"/>
              <a:ext cx="7057143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2023 AADT</a:t>
              </a:r>
              <a:endParaRPr 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0" name="Object 31">
              <a:extLst>
                <a:ext uri="{FF2B5EF4-FFF2-40B4-BE49-F238E27FC236}">
                  <a16:creationId xmlns:a16="http://schemas.microsoft.com/office/drawing/2014/main" id="{B254B2E9-FB13-74D7-CCA2-38334B3897D8}"/>
                </a:ext>
              </a:extLst>
            </p:cNvPr>
            <p:cNvSpPr txBox="1"/>
            <p:nvPr/>
          </p:nvSpPr>
          <p:spPr>
            <a:xfrm>
              <a:off x="609602" y="1257300"/>
              <a:ext cx="8512868" cy="9694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700" dirty="0">
                  <a:solidFill>
                    <a:srgbClr val="2B356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Noto Sans CJK KR Bold" pitchFamily="34" charset="0"/>
                </a:rPr>
                <a:t>Study</a:t>
              </a:r>
            </a:p>
          </p:txBody>
        </p:sp>
        <p:sp>
          <p:nvSpPr>
            <p:cNvPr id="22" name="Object 32">
              <a:extLst>
                <a:ext uri="{FF2B5EF4-FFF2-40B4-BE49-F238E27FC236}">
                  <a16:creationId xmlns:a16="http://schemas.microsoft.com/office/drawing/2014/main" id="{48238B54-0E9B-EAEB-16FA-70FAA8CCD291}"/>
                </a:ext>
              </a:extLst>
            </p:cNvPr>
            <p:cNvSpPr txBox="1"/>
            <p:nvPr/>
          </p:nvSpPr>
          <p:spPr>
            <a:xfrm>
              <a:off x="609600" y="871091"/>
              <a:ext cx="9561075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900" kern="0" spc="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TEAM AIU ORIENTATION</a:t>
              </a:r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6B20498-4DB7-ABEE-9FE5-1BAF129EDC54}"/>
              </a:ext>
            </a:extLst>
          </p:cNvPr>
          <p:cNvSpPr/>
          <p:nvPr/>
        </p:nvSpPr>
        <p:spPr>
          <a:xfrm>
            <a:off x="839096" y="3629442"/>
            <a:ext cx="7965904" cy="5979484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공유 문서 함께 보면서 화상회의한다” 구글 미트의 새로운 협업 모드 - ITWorld Korea">
            <a:extLst>
              <a:ext uri="{FF2B5EF4-FFF2-40B4-BE49-F238E27FC236}">
                <a16:creationId xmlns:a16="http://schemas.microsoft.com/office/drawing/2014/main" id="{82E6BAE3-1227-1C28-0902-42E0D8F9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67622"/>
            <a:ext cx="7510996" cy="422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D36DDA-E32D-CB14-F68D-41DBB9E2091D}"/>
              </a:ext>
            </a:extLst>
          </p:cNvPr>
          <p:cNvSpPr txBox="1"/>
          <p:nvPr/>
        </p:nvSpPr>
        <p:spPr>
          <a:xfrm>
            <a:off x="1447800" y="8603112"/>
            <a:ext cx="7628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Google Meet &amp;</a:t>
            </a:r>
            <a:r>
              <a:rPr lang="ko-KR" altLang="en-US" sz="27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7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Calender</a:t>
            </a:r>
            <a:r>
              <a:rPr lang="ko-KR" altLang="en-US" sz="27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매주 스터디 진행</a:t>
            </a:r>
          </a:p>
        </p:txBody>
      </p:sp>
      <p:pic>
        <p:nvPicPr>
          <p:cNvPr id="6148" name="Picture 4" descr="부스트코스">
            <a:extLst>
              <a:ext uri="{FF2B5EF4-FFF2-40B4-BE49-F238E27FC236}">
                <a16:creationId xmlns:a16="http://schemas.microsoft.com/office/drawing/2014/main" id="{C3895266-E617-EABF-D2FD-2844AB657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38644" r="25348" b="39048"/>
          <a:stretch/>
        </p:blipFill>
        <p:spPr bwMode="auto">
          <a:xfrm>
            <a:off x="10515600" y="4002549"/>
            <a:ext cx="1905000" cy="45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부스트코스">
            <a:extLst>
              <a:ext uri="{FF2B5EF4-FFF2-40B4-BE49-F238E27FC236}">
                <a16:creationId xmlns:a16="http://schemas.microsoft.com/office/drawing/2014/main" id="{DB8CCBBD-935A-1CF2-E9B2-34A570BA1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38644" r="25348" b="39048"/>
          <a:stretch/>
        </p:blipFill>
        <p:spPr bwMode="auto">
          <a:xfrm>
            <a:off x="11963400" y="4530678"/>
            <a:ext cx="1766834" cy="4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FCE51F3-A2A2-50D8-A62F-787863E816F7}"/>
              </a:ext>
            </a:extLst>
          </p:cNvPr>
          <p:cNvSpPr txBox="1"/>
          <p:nvPr/>
        </p:nvSpPr>
        <p:spPr>
          <a:xfrm>
            <a:off x="10107031" y="5950016"/>
            <a:ext cx="7114170" cy="1616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 </a:t>
            </a:r>
            <a:r>
              <a:rPr lang="ko-KR" altLang="en-US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관련 이슈는 주변에서 쉽게 접할 수 있는 주제로 다루려 합니다</a:t>
            </a:r>
            <a:r>
              <a:rPr lang="en-US" altLang="ko-KR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indent="540000">
              <a:lnSpc>
                <a:spcPct val="150000"/>
              </a:lnSpc>
            </a:pP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인공지능 융합전공 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관련 기업 채용정보 등등</a:t>
            </a:r>
            <a:endParaRPr lang="en-US" altLang="ko-KR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795B1-DAF3-5603-4F8D-75732E54A7BD}"/>
              </a:ext>
            </a:extLst>
          </p:cNvPr>
          <p:cNvSpPr txBox="1"/>
          <p:nvPr/>
        </p:nvSpPr>
        <p:spPr>
          <a:xfrm>
            <a:off x="10107030" y="7682624"/>
            <a:ext cx="7144021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모두 다 부족한 실력을 가지고 있습니다</a:t>
            </a:r>
            <a:r>
              <a:rPr lang="en-US" altLang="ko-KR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</a:t>
            </a:r>
            <a:r>
              <a:rPr lang="ko-KR" altLang="en-US" sz="2400" b="1" u="sng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이때 부끄러워 하지 않고 적극적으로 임하는 사람이 </a:t>
            </a:r>
            <a:endParaRPr lang="en-US" altLang="ko-KR" sz="2400" b="1" u="sng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</a:t>
            </a:r>
            <a:r>
              <a:rPr lang="ko-KR" altLang="en-US" sz="2400" b="1" u="sng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실력이</a:t>
            </a:r>
            <a:r>
              <a:rPr lang="en-US" altLang="ko-KR" sz="2400" b="1" u="sng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400" b="1" u="sng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늘어요</a:t>
            </a:r>
            <a:r>
              <a:rPr lang="en-US" altLang="ko-KR" sz="2400" b="1" u="sng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 </a:t>
            </a:r>
            <a:r>
              <a:rPr lang="ko-KR" altLang="en-US" sz="2400" b="1" u="sng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꼭 적극적으로 많이 질문하세요</a:t>
            </a:r>
            <a:r>
              <a:rPr lang="en-US" altLang="ko-KR" sz="2400" b="1" u="sng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96848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AB9989-6EFE-855F-11FC-1003B5F8B145}"/>
              </a:ext>
            </a:extLst>
          </p:cNvPr>
          <p:cNvGrpSpPr/>
          <p:nvPr/>
        </p:nvGrpSpPr>
        <p:grpSpPr>
          <a:xfrm>
            <a:off x="0" y="0"/>
            <a:ext cx="18290986" cy="2705100"/>
            <a:chOff x="0" y="0"/>
            <a:chExt cx="18290986" cy="27051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E3C935-2877-2E71-88C9-EB19B4229CE0}"/>
                </a:ext>
              </a:extLst>
            </p:cNvPr>
            <p:cNvSpPr/>
            <p:nvPr/>
          </p:nvSpPr>
          <p:spPr>
            <a:xfrm>
              <a:off x="0" y="0"/>
              <a:ext cx="18288000" cy="26639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010BFC-5883-2F17-25DC-A26DFDFAD1C5}"/>
                </a:ext>
              </a:extLst>
            </p:cNvPr>
            <p:cNvSpPr/>
            <p:nvPr/>
          </p:nvSpPr>
          <p:spPr>
            <a:xfrm>
              <a:off x="2986" y="2669100"/>
              <a:ext cx="18288000" cy="36000"/>
            </a:xfrm>
            <a:prstGeom prst="rect">
              <a:avLst/>
            </a:prstGeom>
            <a:solidFill>
              <a:srgbClr val="2B3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736F79-6027-3673-0000-1C04F8C0E80E}"/>
              </a:ext>
            </a:extLst>
          </p:cNvPr>
          <p:cNvSpPr txBox="1"/>
          <p:nvPr/>
        </p:nvSpPr>
        <p:spPr>
          <a:xfrm>
            <a:off x="762000" y="298755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현대 </a:t>
            </a:r>
            <a:r>
              <a:rPr lang="ko-KR" altLang="en-US" sz="28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오토에버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7" name="그림 6" descr="텍스트, 표지판, 테이블웨어, 클립아트이(가) 표시된 사진&#10;&#10;자동 생성된 설명">
            <a:extLst>
              <a:ext uri="{FF2B5EF4-FFF2-40B4-BE49-F238E27FC236}">
                <a16:creationId xmlns:a16="http://schemas.microsoft.com/office/drawing/2014/main" id="{43E92B16-AB0D-4EA2-0CDC-5EDDE6F95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556343"/>
            <a:ext cx="1556259" cy="95693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29E38D4-7695-5F91-C6BD-C7002C96E840}"/>
              </a:ext>
            </a:extLst>
          </p:cNvPr>
          <p:cNvGrpSpPr/>
          <p:nvPr/>
        </p:nvGrpSpPr>
        <p:grpSpPr>
          <a:xfrm>
            <a:off x="600511" y="571182"/>
            <a:ext cx="9570164" cy="1655614"/>
            <a:chOff x="600511" y="571182"/>
            <a:chExt cx="9570164" cy="1655614"/>
          </a:xfrm>
        </p:grpSpPr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B652642E-B841-F6B1-5778-BF2C4FDADDAF}"/>
                </a:ext>
              </a:extLst>
            </p:cNvPr>
            <p:cNvSpPr txBox="1"/>
            <p:nvPr/>
          </p:nvSpPr>
          <p:spPr>
            <a:xfrm>
              <a:off x="600511" y="571182"/>
              <a:ext cx="7057143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2023 AADT</a:t>
              </a:r>
              <a:endParaRPr 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1" name="Object 31">
              <a:extLst>
                <a:ext uri="{FF2B5EF4-FFF2-40B4-BE49-F238E27FC236}">
                  <a16:creationId xmlns:a16="http://schemas.microsoft.com/office/drawing/2014/main" id="{D5D245FA-5262-F712-345B-A5381CF020A7}"/>
                </a:ext>
              </a:extLst>
            </p:cNvPr>
            <p:cNvSpPr txBox="1"/>
            <p:nvPr/>
          </p:nvSpPr>
          <p:spPr>
            <a:xfrm>
              <a:off x="609602" y="1257300"/>
              <a:ext cx="8512868" cy="9694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700" dirty="0">
                  <a:solidFill>
                    <a:srgbClr val="2B356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Noto Sans CJK KR Bold" pitchFamily="34" charset="0"/>
                </a:rPr>
                <a:t>AI Issue</a:t>
              </a:r>
            </a:p>
          </p:txBody>
        </p:sp>
        <p:sp>
          <p:nvSpPr>
            <p:cNvPr id="12" name="Object 32">
              <a:extLst>
                <a:ext uri="{FF2B5EF4-FFF2-40B4-BE49-F238E27FC236}">
                  <a16:creationId xmlns:a16="http://schemas.microsoft.com/office/drawing/2014/main" id="{87670374-68C2-95D6-36C1-C7B2EF1D7597}"/>
                </a:ext>
              </a:extLst>
            </p:cNvPr>
            <p:cNvSpPr txBox="1"/>
            <p:nvPr/>
          </p:nvSpPr>
          <p:spPr>
            <a:xfrm>
              <a:off x="609600" y="871091"/>
              <a:ext cx="9561075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900" kern="0" spc="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TEAM AIU ORIENTATION</a:t>
              </a:r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7AB23D-8471-F564-C088-8EDCE4B93181}"/>
              </a:ext>
            </a:extLst>
          </p:cNvPr>
          <p:cNvSpPr/>
          <p:nvPr/>
        </p:nvSpPr>
        <p:spPr>
          <a:xfrm>
            <a:off x="9982200" y="3629442"/>
            <a:ext cx="7368000" cy="5979484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84550D-3720-D727-0AEC-62A863BE89BD}"/>
              </a:ext>
            </a:extLst>
          </p:cNvPr>
          <p:cNvSpPr/>
          <p:nvPr/>
        </p:nvSpPr>
        <p:spPr>
          <a:xfrm>
            <a:off x="3405000" y="3236594"/>
            <a:ext cx="5400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864EC1-4EF3-6C06-325C-4D9D952A5AA8}"/>
              </a:ext>
            </a:extLst>
          </p:cNvPr>
          <p:cNvSpPr txBox="1"/>
          <p:nvPr/>
        </p:nvSpPr>
        <p:spPr>
          <a:xfrm>
            <a:off x="9906000" y="3010297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Data Science Info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FCAF14-1B63-3CE4-8968-18F652E29CD9}"/>
              </a:ext>
            </a:extLst>
          </p:cNvPr>
          <p:cNvSpPr/>
          <p:nvPr/>
        </p:nvSpPr>
        <p:spPr>
          <a:xfrm>
            <a:off x="13369659" y="3235627"/>
            <a:ext cx="3960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2EBC0F-AF66-D5A3-4577-71EF77D625D9}"/>
              </a:ext>
            </a:extLst>
          </p:cNvPr>
          <p:cNvSpPr/>
          <p:nvPr/>
        </p:nvSpPr>
        <p:spPr>
          <a:xfrm>
            <a:off x="839096" y="3629442"/>
            <a:ext cx="7965904" cy="5979484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975B6-7C00-4D44-F816-DC68904C75D2}"/>
              </a:ext>
            </a:extLst>
          </p:cNvPr>
          <p:cNvSpPr txBox="1"/>
          <p:nvPr/>
        </p:nvSpPr>
        <p:spPr>
          <a:xfrm>
            <a:off x="1456800" y="8877300"/>
            <a:ext cx="929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https://blog.naver.com/hyundai-autoever/222974871224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D4DF87-5658-753A-FAAE-762664CF7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538" y="3759814"/>
            <a:ext cx="5937020" cy="49411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F057C7-5DD2-3210-6E42-30BF97B19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797" y="3855640"/>
            <a:ext cx="7004805" cy="484536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9BDE5F-036D-BB4D-8D70-F35F8B257EE7}"/>
              </a:ext>
            </a:extLst>
          </p:cNvPr>
          <p:cNvSpPr txBox="1"/>
          <p:nvPr/>
        </p:nvSpPr>
        <p:spPr>
          <a:xfrm>
            <a:off x="10287000" y="8919746"/>
            <a:ext cx="929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https://github.com/Team-Neighborhood/I-want-to-study-Data-Science</a:t>
            </a:r>
            <a:endParaRPr lang="ko-KR" altLang="en-US" sz="16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62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B3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868670" y="3764221"/>
            <a:ext cx="12550659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0" dirty="0">
                <a:solidFill>
                  <a:srgbClr val="B8E9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Bold" pitchFamily="34" charset="0"/>
              </a:rPr>
              <a:t>THANK YOU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45FC251-48FF-89A1-0FD2-22E82D47178D}"/>
              </a:ext>
            </a:extLst>
          </p:cNvPr>
          <p:cNvSpPr txBox="1"/>
          <p:nvPr/>
        </p:nvSpPr>
        <p:spPr>
          <a:xfrm>
            <a:off x="6553200" y="5549325"/>
            <a:ext cx="1003333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발표를 </a:t>
            </a:r>
            <a:r>
              <a:rPr lang="ko-KR" altLang="en-US" sz="3200" dirty="0" err="1"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들어주셔서</a:t>
            </a:r>
            <a:r>
              <a:rPr lang="ko-KR" altLang="en-US" sz="3200" dirty="0"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 감사합니다</a:t>
            </a:r>
            <a:r>
              <a:rPr lang="en-US" altLang="ko-KR" sz="3200" dirty="0"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oto Sans CJK KR Medium" pitchFamily="34" charset="0"/>
              </a:rPr>
              <a:t>.</a:t>
            </a:r>
            <a:endParaRPr lang="en-US" sz="3200" dirty="0"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Noto Sans CJK KR Medium" pitchFamily="34" charset="0"/>
            </a:endParaRPr>
          </a:p>
        </p:txBody>
      </p:sp>
      <p:pic>
        <p:nvPicPr>
          <p:cNvPr id="2" name="그림 1" descr="텍스트, 표지판, 테이블웨어, 클립아트이(가) 표시된 사진&#10;&#10;자동 생성된 설명">
            <a:extLst>
              <a:ext uri="{FF2B5EF4-FFF2-40B4-BE49-F238E27FC236}">
                <a16:creationId xmlns:a16="http://schemas.microsoft.com/office/drawing/2014/main" id="{C029065A-9E03-56F3-1E96-AD4C8746F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8420100"/>
            <a:ext cx="2311334" cy="14212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01C788-17A3-3412-F173-EB958383A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446008"/>
            <a:ext cx="1829823" cy="13268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247</Words>
  <Application>Microsoft Office PowerPoint</Application>
  <PresentationFormat>사용자 지정</PresentationFormat>
  <Paragraphs>60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Arial</vt:lpstr>
      <vt:lpstr>Calibri</vt:lpstr>
      <vt:lpstr>KoPub돋움체 Bold</vt:lpstr>
      <vt:lpstr>Wingdings</vt:lpstr>
      <vt:lpstr>KoPub돋움체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노 치우</cp:lastModifiedBy>
  <cp:revision>49</cp:revision>
  <dcterms:created xsi:type="dcterms:W3CDTF">2022-10-05T20:54:55Z</dcterms:created>
  <dcterms:modified xsi:type="dcterms:W3CDTF">2023-03-23T14:58:42Z</dcterms:modified>
</cp:coreProperties>
</file>